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3" r:id="rId4"/>
    <p:sldId id="258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184B2-AFF5-4D68-8F6D-946006A59704}" v="1" dt="2022-06-30T11:08:5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333" autoAdjust="0"/>
  </p:normalViewPr>
  <p:slideViewPr>
    <p:cSldViewPr>
      <p:cViewPr>
        <p:scale>
          <a:sx n="100" d="100"/>
          <a:sy n="100" d="100"/>
        </p:scale>
        <p:origin x="95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CC96E-9E7A-4963-91A2-BAE8A65F64C3}" type="datetimeFigureOut">
              <a:rPr lang="es-ES" smtClean="0"/>
              <a:t>30/06/2022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33A67-79B1-47F5-9C2E-38AC864A9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75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a todos, mi nombre es Isaac Calle y estoy trabajando como técnico de apoyo para la Universidad de Alcalá en el proyecto </a:t>
            </a:r>
            <a:r>
              <a:rPr lang="es-ES" dirty="0" err="1"/>
              <a:t>NeumaticOUT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02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ello estamos desarrollando las siguientes actividades:</a:t>
            </a:r>
          </a:p>
          <a:p>
            <a:r>
              <a:rPr lang="es-ES" dirty="0"/>
              <a:t>1. En primer lugar, estamos profundizando en el análisis del fenómeno a partir del consenso entre expertos mediante el método Delphi.</a:t>
            </a:r>
            <a:br>
              <a:rPr lang="es-ES" dirty="0"/>
            </a:br>
            <a:r>
              <a:rPr lang="es-ES" dirty="0"/>
              <a:t>2. En cuanto a las actividades 2 y 3, estamos realizando entrevistas; por un lado, para explorar las percepciones, actitudes y opiniones de los agentes afectados y por otro lado, para identificar y mapear zonas de alta incidencia de abandono de NFU en el litoral.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75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través de la actividad 4 estamos trabajando en elaborar un proceso de tratamiento y valorización en el que el residuo sea incorporado en la fabricación de nuevos materiales de construcción.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Con la actividad 5 llevaremos a cabo dos acciones de recogida de NFU y otros residuos en áreas de la Red Natura 2000 en colaboración con el sector pesquero y con voluntarios universitarios.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Finalmente en la actividad 6 informaremos y sensibilizaremos sobre la problemática de los neumáticos fuera de uso y comunicaremos los principales resultados de todas las acciones. 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2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objetivo general de </a:t>
            </a:r>
            <a:r>
              <a:rPr lang="es-ES" dirty="0" err="1"/>
              <a:t>NeumaticOUT</a:t>
            </a:r>
            <a:r>
              <a:rPr lang="es-ES" dirty="0"/>
              <a:t> es el de analizar en profundidad el fenómeno del abandono de Neumáticos Fuera de Uso en el litoral español y contribuir a la reducción de residuos con agentes del sector.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54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el momento, hemos terminado de recopilar todas respuestas de los expertos  y estamos en el proceso de análisis de las mismas.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Seguimos recopilando las percepciones y opiniones sobre las basuras marinas y sobre el medio en el que se encuentran mediante encuestas.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81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Hemos realizado la primera recogida de residuos en La Gomera. Para ello hemos contado con estudiantes voluntarios a los que se les ha formado para ello. </a:t>
            </a:r>
            <a:br>
              <a:rPr lang="es-ES" dirty="0"/>
            </a:br>
            <a:r>
              <a:rPr lang="es-ES" dirty="0"/>
              <a:t>Después de esta recogida, ellos mismos han participado en seminarios de concienciación para el resto de la comunidad universitaria.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81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último quería resaltar un par de cosas, aunque la mayoría de aquí ya las conocemos. Y es que el residuo es la manifestación más clara que hay de que nuestro modelo de consumo actual falla al no considerar todo el ciclo de vida del producto.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53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Y que al igual que con las enfermedades, en el residuo,  lo más eficientes es actuar sobre las causas que lo generan. </a:t>
            </a:r>
          </a:p>
          <a:p>
            <a:r>
              <a:rPr lang="es-ES" dirty="0"/>
              <a:t>O lo que es lo mismo, el mejor residuo es el que no se genera.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3A67-79B1-47F5-9C2E-38AC864A9A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4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2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2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7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9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2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AF7B-F73A-45C3-89E1-586DA5291E9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608E-5F08-4BBF-820C-82AB2B10B3F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6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2DB3197-49D6-4A78-A113-ED2BE6CDA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13661"/>
            <a:ext cx="12192000" cy="68306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5B1C256-2ADC-4F12-92C1-3407AE4681A6}"/>
              </a:ext>
            </a:extLst>
          </p:cNvPr>
          <p:cNvSpPr txBox="1"/>
          <p:nvPr/>
        </p:nvSpPr>
        <p:spPr>
          <a:xfrm>
            <a:off x="1703512" y="2739756"/>
            <a:ext cx="842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2F5496"/>
                </a:solidFill>
                <a:ea typeface="+mn-lt"/>
                <a:cs typeface="+mn-lt"/>
              </a:rPr>
              <a:t>Neumaticout</a:t>
            </a:r>
            <a:endParaRPr lang="en-US" sz="2400" dirty="0">
              <a:solidFill>
                <a:srgbClr val="2F5496"/>
              </a:solidFill>
              <a:ea typeface="+mn-lt"/>
              <a:cs typeface="+mn-lt"/>
            </a:endParaRPr>
          </a:p>
          <a:p>
            <a:pPr algn="ctr"/>
            <a:r>
              <a:rPr lang="en-US" sz="2400" dirty="0">
                <a:solidFill>
                  <a:srgbClr val="2F5496"/>
                </a:solidFill>
                <a:ea typeface="+mn-lt"/>
                <a:cs typeface="+mn-lt"/>
              </a:rPr>
              <a:t> Abandonment of End-of-Life Tires in Natura 2000 areas: Analysis of the phenomenon, reduction and waste recovery</a:t>
            </a:r>
            <a:endParaRPr lang="es-ES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50DD9A-C503-4474-82B1-13E32820A9BC}"/>
              </a:ext>
            </a:extLst>
          </p:cNvPr>
          <p:cNvSpPr/>
          <p:nvPr/>
        </p:nvSpPr>
        <p:spPr>
          <a:xfrm>
            <a:off x="983432" y="4979424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Speaker: Isaac Calle Montesinos, Universidad de Alcalá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50BFF8-95FA-4FCD-8A1E-30A8CE4D2BF4}"/>
              </a:ext>
            </a:extLst>
          </p:cNvPr>
          <p:cNvSpPr/>
          <p:nvPr/>
        </p:nvSpPr>
        <p:spPr>
          <a:xfrm>
            <a:off x="193934" y="5505674"/>
            <a:ext cx="914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NeumaticOUT</a:t>
            </a:r>
            <a:r>
              <a:rPr lang="en-US" sz="2000" dirty="0"/>
              <a:t>: study of the phenomenon of End-of- Life Tires abandonment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2DB33DD-2F83-4EC2-BA6F-862452D96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26" y="3745995"/>
            <a:ext cx="2276872" cy="22768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0D5248-AC8C-4477-B4E5-80196F64A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19" y="6088583"/>
            <a:ext cx="12192000" cy="7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48C756-FCD1-4E09-B5A9-7259873C318A}"/>
              </a:ext>
            </a:extLst>
          </p:cNvPr>
          <p:cNvSpPr txBox="1">
            <a:spLocks/>
          </p:cNvSpPr>
          <p:nvPr/>
        </p:nvSpPr>
        <p:spPr>
          <a:xfrm>
            <a:off x="838200" y="1556792"/>
            <a:ext cx="10515600" cy="42731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A1)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Delve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into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phenomenom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abandoment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NFU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based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consensus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among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experts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A2)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Explore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perceptions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attitudes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opinions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afected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agents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NFU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abandoment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A3)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map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areas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high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incident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abandoment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NFU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coast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ABC8CEB-9B0B-4248-802E-D7662878F70A}"/>
              </a:ext>
            </a:extLst>
          </p:cNvPr>
          <p:cNvSpPr txBox="1">
            <a:spLocks/>
          </p:cNvSpPr>
          <p:nvPr/>
        </p:nvSpPr>
        <p:spPr>
          <a:xfrm>
            <a:off x="523800" y="4137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Activities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99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9829F-CE07-46DC-A0AD-30CC7C70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0" y="413792"/>
            <a:ext cx="10972800" cy="1143000"/>
          </a:xfrm>
        </p:spPr>
        <p:txBody>
          <a:bodyPr/>
          <a:lstStyle/>
          <a:p>
            <a:r>
              <a:rPr lang="es-ES" sz="4400" b="1" dirty="0" err="1"/>
              <a:t>Activities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091C5E7-40C1-4EE9-897D-482F8A7E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A4)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waste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treatment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valorization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for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waste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incorprorating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into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manufacturing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new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construction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materials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A5)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Perform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two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NFU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removal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actions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two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Natura 2000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areas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with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colaboration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fishing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sector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university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volunteers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A6)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make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aware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NFU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problem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as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well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communicate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main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results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all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actions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84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397C9E8-28C8-4A85-B825-6D3E5FCAA1AA}"/>
              </a:ext>
            </a:extLst>
          </p:cNvPr>
          <p:cNvSpPr txBox="1"/>
          <p:nvPr/>
        </p:nvSpPr>
        <p:spPr>
          <a:xfrm>
            <a:off x="443372" y="2397948"/>
            <a:ext cx="11305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objective of the project: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analyze in depth the phenomenon of the abandonment of End-of-Life Tires (ELT) on the Spanish coast and to contribute to the reduction of waste in collaboration with agents of the sector.</a:t>
            </a:r>
          </a:p>
        </p:txBody>
      </p:sp>
    </p:spTree>
    <p:extLst>
      <p:ext uri="{BB962C8B-B14F-4D97-AF65-F5344CB8AC3E}">
        <p14:creationId xmlns:p14="http://schemas.microsoft.com/office/powerpoint/2010/main" val="31537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552A1-E419-4F3A-9249-D0BF9369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48680"/>
            <a:ext cx="10972800" cy="1143000"/>
          </a:xfrm>
        </p:spPr>
        <p:txBody>
          <a:bodyPr/>
          <a:lstStyle/>
          <a:p>
            <a:r>
              <a:rPr lang="es-ES" b="1" dirty="0" err="1"/>
              <a:t>Execution</a:t>
            </a:r>
            <a:r>
              <a:rPr lang="es-ES" b="1" dirty="0"/>
              <a:t> so </a:t>
            </a:r>
            <a:r>
              <a:rPr lang="es-ES" b="1" dirty="0" err="1"/>
              <a:t>far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99A528-612E-9B4E-B423-3C9A227231D7}"/>
              </a:ext>
            </a:extLst>
          </p:cNvPr>
          <p:cNvSpPr txBox="1"/>
          <p:nvPr/>
        </p:nvSpPr>
        <p:spPr>
          <a:xfrm>
            <a:off x="1271464" y="2420888"/>
            <a:ext cx="10009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Environmental</a:t>
            </a:r>
            <a:r>
              <a:rPr lang="es-ES_tradnl" dirty="0"/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experts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have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been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 algn="just"/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&gt;&gt;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Their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responses are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being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analysed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lvl="1" algn="just"/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2438" lvl="1" indent="-439738" algn="just">
              <a:buFont typeface="Wingdings" pitchFamily="2" charset="2"/>
              <a:buChar char="ü"/>
            </a:pP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continue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collect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surveys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seafarers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'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perceptions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opinions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about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marine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litter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552A1-E419-4F3A-9249-D0BF9369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48680"/>
            <a:ext cx="10972800" cy="1143000"/>
          </a:xfrm>
        </p:spPr>
        <p:txBody>
          <a:bodyPr/>
          <a:lstStyle/>
          <a:p>
            <a:r>
              <a:rPr lang="es-ES" b="1" dirty="0" err="1"/>
              <a:t>Execution</a:t>
            </a:r>
            <a:r>
              <a:rPr lang="es-ES" b="1" dirty="0"/>
              <a:t> so </a:t>
            </a:r>
            <a:r>
              <a:rPr lang="es-ES" b="1" dirty="0" err="1"/>
              <a:t>far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99A528-612E-9B4E-B423-3C9A227231D7}"/>
              </a:ext>
            </a:extLst>
          </p:cNvPr>
          <p:cNvSpPr txBox="1"/>
          <p:nvPr/>
        </p:nvSpPr>
        <p:spPr>
          <a:xfrm>
            <a:off x="1271464" y="2420888"/>
            <a:ext cx="1000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first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on-site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waste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collection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has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been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carried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out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with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student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volunteers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</a:p>
          <a:p>
            <a:pPr algn="just"/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73100" indent="-673100" algn="just"/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&gt;&gt; Training has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been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provided</a:t>
            </a:r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73100" indent="-673100"/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&gt;&gt;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They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have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participated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awareness-raising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sessions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university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community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552A1-E419-4F3A-9249-D0BF9369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48680"/>
            <a:ext cx="10972800" cy="1143000"/>
          </a:xfrm>
        </p:spPr>
        <p:txBody>
          <a:bodyPr/>
          <a:lstStyle/>
          <a:p>
            <a:r>
              <a:rPr lang="es-ES" b="1" dirty="0"/>
              <a:t> &gt;&gt; </a:t>
            </a:r>
            <a:r>
              <a:rPr lang="es-ES" b="1" dirty="0" err="1"/>
              <a:t>Highlighting</a:t>
            </a:r>
            <a:r>
              <a:rPr lang="es-ES" b="1" dirty="0"/>
              <a:t> &lt;&lt;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99A528-612E-9B4E-B423-3C9A227231D7}"/>
              </a:ext>
            </a:extLst>
          </p:cNvPr>
          <p:cNvSpPr txBox="1"/>
          <p:nvPr/>
        </p:nvSpPr>
        <p:spPr>
          <a:xfrm>
            <a:off x="1271464" y="2132856"/>
            <a:ext cx="10009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Waste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most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obvious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manifestation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failure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a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consumption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model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that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does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full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life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cycle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</a:p>
          <a:p>
            <a:pPr algn="ctr"/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36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552A1-E419-4F3A-9249-D0BF9369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48680"/>
            <a:ext cx="10972800" cy="1143000"/>
          </a:xfrm>
        </p:spPr>
        <p:txBody>
          <a:bodyPr/>
          <a:lstStyle/>
          <a:p>
            <a:r>
              <a:rPr lang="es-ES" b="1" dirty="0"/>
              <a:t> &gt;&gt; </a:t>
            </a:r>
            <a:r>
              <a:rPr lang="es-ES" b="1" dirty="0" err="1"/>
              <a:t>Highlighting</a:t>
            </a:r>
            <a:r>
              <a:rPr lang="es-ES" b="1" dirty="0"/>
              <a:t> &lt;&lt;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99A528-612E-9B4E-B423-3C9A227231D7}"/>
              </a:ext>
            </a:extLst>
          </p:cNvPr>
          <p:cNvSpPr txBox="1"/>
          <p:nvPr/>
        </p:nvSpPr>
        <p:spPr>
          <a:xfrm>
            <a:off x="1271464" y="2132856"/>
            <a:ext cx="1000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Just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as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primary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mission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health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sciences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disease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mission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environmental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sciences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destructive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production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systems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Direct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involvement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corrective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actions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should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lead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reflect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causes and to look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for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alternatives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770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790</Words>
  <Application>Microsoft Office PowerPoint</Application>
  <PresentationFormat>Panorámica</PresentationFormat>
  <Paragraphs>47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Activities</vt:lpstr>
      <vt:lpstr>Presentación de PowerPoint</vt:lpstr>
      <vt:lpstr>Execution so far</vt:lpstr>
      <vt:lpstr>Execution so far</vt:lpstr>
      <vt:lpstr> &gt;&gt; Highlighting &lt;&lt;</vt:lpstr>
      <vt:lpstr> &gt;&gt; Highlighting &lt;&lt;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Calle Montesinos Isaac</cp:lastModifiedBy>
  <cp:revision>26</cp:revision>
  <dcterms:created xsi:type="dcterms:W3CDTF">2019-03-07T13:40:45Z</dcterms:created>
  <dcterms:modified xsi:type="dcterms:W3CDTF">2022-06-30T11:42:06Z</dcterms:modified>
</cp:coreProperties>
</file>